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8" r:id="rId7"/>
    <p:sldId id="261" r:id="rId8"/>
    <p:sldId id="262" r:id="rId9"/>
    <p:sldId id="263" r:id="rId10"/>
    <p:sldId id="264" r:id="rId11"/>
    <p:sldId id="265" r:id="rId12"/>
    <p:sldId id="269" r:id="rId13"/>
    <p:sldId id="272" r:id="rId14"/>
    <p:sldId id="270" r:id="rId15"/>
    <p:sldId id="271" r:id="rId16"/>
    <p:sldId id="273" r:id="rId17"/>
    <p:sldId id="267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Machold" userId="ed74c12b2bfbb4f9" providerId="LiveId" clId="{7CE22860-9B6A-4DBB-AE57-F90474F6227D}"/>
    <pc:docChg chg="modSld">
      <pc:chgData name="Alexander Machold" userId="ed74c12b2bfbb4f9" providerId="LiveId" clId="{7CE22860-9B6A-4DBB-AE57-F90474F6227D}" dt="2023-10-11T20:41:36.193" v="2" actId="20577"/>
      <pc:docMkLst>
        <pc:docMk/>
      </pc:docMkLst>
      <pc:sldChg chg="modSp">
        <pc:chgData name="Alexander Machold" userId="ed74c12b2bfbb4f9" providerId="LiveId" clId="{7CE22860-9B6A-4DBB-AE57-F90474F6227D}" dt="2023-10-11T20:41:36.193" v="2" actId="20577"/>
        <pc:sldMkLst>
          <pc:docMk/>
          <pc:sldMk cId="3753626446" sldId="258"/>
        </pc:sldMkLst>
        <pc:spChg chg="mod">
          <ac:chgData name="Alexander Machold" userId="ed74c12b2bfbb4f9" providerId="LiveId" clId="{7CE22860-9B6A-4DBB-AE57-F90474F6227D}" dt="2023-10-11T20:41:36.193" v="2" actId="20577"/>
          <ac:spMkLst>
            <pc:docMk/>
            <pc:sldMk cId="3753626446" sldId="258"/>
            <ac:spMk id="23" creationId="{A8B86CBD-8346-5C3C-DA8F-E32A2BB6CF3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Wolke, Himmel, draußen, Baum enthält.&#10;&#10;Beschreibung automatisch generiert.">
            <a:extLst>
              <a:ext uri="{FF2B5EF4-FFF2-40B4-BE49-F238E27FC236}">
                <a16:creationId xmlns:a16="http://schemas.microsoft.com/office/drawing/2014/main" id="{893A2491-A02F-F5BE-5762-0480A4CA4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497" b="82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 b="1" dirty="0" err="1">
                <a:solidFill>
                  <a:srgbClr val="FFFFFF"/>
                </a:solidFill>
                <a:ea typeface="+mj-lt"/>
                <a:cs typeface="+mj-lt"/>
              </a:rPr>
              <a:t>Social</a:t>
            </a:r>
            <a:r>
              <a:rPr lang="de-DE" b="1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  <a:r>
              <a:rPr lang="de-DE" b="1" dirty="0" err="1">
                <a:solidFill>
                  <a:srgbClr val="FFFFFF"/>
                </a:solidFill>
                <a:ea typeface="+mj-lt"/>
                <a:cs typeface="+mj-lt"/>
              </a:rPr>
              <a:t>Competences</a:t>
            </a:r>
            <a:r>
              <a:rPr lang="de-DE" b="1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br>
              <a:rPr lang="en-US" b="1" dirty="0"/>
            </a:br>
            <a:r>
              <a:rPr lang="de-DE" b="1" dirty="0">
                <a:solidFill>
                  <a:srgbClr val="FFFFFF"/>
                </a:solidFill>
                <a:ea typeface="+mj-lt"/>
                <a:cs typeface="+mj-lt"/>
              </a:rPr>
              <a:t>at </a:t>
            </a:r>
            <a:r>
              <a:rPr lang="de-DE" b="1" dirty="0" err="1">
                <a:solidFill>
                  <a:srgbClr val="FFFFFF"/>
                </a:solidFill>
                <a:ea typeface="+mj-lt"/>
                <a:cs typeface="+mj-lt"/>
              </a:rPr>
              <a:t>the</a:t>
            </a:r>
            <a:r>
              <a:rPr lang="de-DE" b="1" dirty="0">
                <a:solidFill>
                  <a:srgbClr val="FFFFFF"/>
                </a:solidFill>
                <a:ea typeface="+mj-lt"/>
                <a:cs typeface="+mj-lt"/>
              </a:rPr>
              <a:t> GTO</a:t>
            </a:r>
            <a:endParaRPr lang="de-DE" b="1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ea typeface="Calibri"/>
                <a:cs typeface="Calibri"/>
              </a:rPr>
              <a:t>By Alexander, Miriam, Lina, Fynn and Malin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99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Kleidung, Person, Mann, Gebäude enthält.&#10;&#10;Beschreibung automatisch generiert.">
            <a:extLst>
              <a:ext uri="{FF2B5EF4-FFF2-40B4-BE49-F238E27FC236}">
                <a16:creationId xmlns:a16="http://schemas.microsoft.com/office/drawing/2014/main" id="{47C5EE92-B15F-4535-6CEA-7F979442F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7356" b="1997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9CDEC0-43F6-DA45-A460-6ECACC12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Ladder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jump</a:t>
            </a:r>
            <a:endParaRPr lang="de-DE" sz="5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4D5D7B-E77D-6A71-9A17-31EAE3BED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There is a possibility to jump from a high staircase at the GTO.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It is performed again and again by classes in order to strengthen the cohesion.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Procedure: one person climbs up a ladder attached to the stairs with a harness and helmet and the class secures the person with 2 ropes, the person can jump when he is ready and is stopped by the class before he hits the ground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15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Kleidung, Im Haus, Person, Stuhl enthält.&#10;&#10;Beschreibung automatisch generiert.">
            <a:extLst>
              <a:ext uri="{FF2B5EF4-FFF2-40B4-BE49-F238E27FC236}">
                <a16:creationId xmlns:a16="http://schemas.microsoft.com/office/drawing/2014/main" id="{04D7876E-82C7-0C24-355E-8B5354226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445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25B28-AAA9-EFD7-E35F-DEC1640D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Social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competence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training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 (Theory)</a:t>
            </a:r>
            <a:endParaRPr lang="de-DE" sz="5000" dirty="0" err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FCB595-C5FA-1F68-A69F-9C8B063F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9533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Goal: Strengthen the competence to act purposefully and in a task-oriented manner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The so called “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Handlungskompetenz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” is made up of three skills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- competence of knowledge (retrieve acquired knowledge)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- Methodological competence (acquiring knowledge oneself and communicating this to others)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--&gt; these are mainly taught by school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- Social competence (ability to work in a team, empathy, manners, conflict management...)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-&gt; this is not so clearly conveyed through the lessons, so this is where the "social skills training" comes in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117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Kleidung, Im Haus, Person, Stuhl enthält.&#10;&#10;Beschreibung automatisch generiert.">
            <a:extLst>
              <a:ext uri="{FF2B5EF4-FFF2-40B4-BE49-F238E27FC236}">
                <a16:creationId xmlns:a16="http://schemas.microsoft.com/office/drawing/2014/main" id="{04D7876E-82C7-0C24-355E-8B5354226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445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25B28-AAA9-EFD7-E35F-DEC1640D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Social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competence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training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 (Theory)</a:t>
            </a:r>
            <a:endParaRPr lang="de-DE" sz="5000" dirty="0" err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FCB595-C5FA-1F68-A69F-9C8B063F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307058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  <a:highlight>
                  <a:srgbClr val="000000"/>
                </a:highlight>
                <a:ea typeface="+mn-lt"/>
                <a:cs typeface="+mn-lt"/>
              </a:rPr>
              <a:t>- many factors influence social behavior (e.g. parents, family, friends, school, social media...)</a:t>
            </a:r>
            <a:endParaRPr lang="en-US" sz="2000" dirty="0">
              <a:solidFill>
                <a:srgbClr val="FFFFFF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highlight>
                  <a:srgbClr val="000000"/>
                </a:highlight>
                <a:ea typeface="+mn-lt"/>
                <a:cs typeface="+mn-lt"/>
              </a:rPr>
              <a:t>       --&gt; you have to compete against these factors, i.e. educate and also work together with e.g. parents                (e.g. letters to parents, information events...)</a:t>
            </a:r>
            <a:endParaRPr lang="en-US" dirty="0"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rgbClr val="FFFFFF"/>
                </a:solidFill>
                <a:highlight>
                  <a:srgbClr val="000000"/>
                </a:highlight>
                <a:ea typeface="+mn-lt"/>
                <a:cs typeface="+mn-lt"/>
              </a:rPr>
              <a:t>- make training as interesting and long-lasting as possible (sense of adventure, group challenges, sense    of achievement, debriefing with praise).</a:t>
            </a:r>
            <a:endParaRPr lang="en-US" dirty="0"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rgbClr val="FFFFFF"/>
                </a:solidFill>
                <a:highlight>
                  <a:srgbClr val="000000"/>
                </a:highlight>
                <a:ea typeface="+mn-lt"/>
                <a:cs typeface="+mn-lt"/>
              </a:rPr>
              <a:t>- succeeds best with "adventure games”</a:t>
            </a:r>
            <a:endParaRPr lang="en-US" dirty="0"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 - Set the group experience in a fictional world of adventure</a:t>
            </a:r>
            <a:endParaRPr lang="en-US" dirty="0"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 - accommodate young people's urge to move</a:t>
            </a:r>
            <a:endParaRPr lang="en-US" dirty="0"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 - gives participants a sense of achievement that they have achieved as a group</a:t>
            </a:r>
            <a:endParaRPr lang="en-US" dirty="0"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5322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Kleidung, Im Haus, Person, Stuhl enthält.&#10;&#10;Beschreibung automatisch generiert.">
            <a:extLst>
              <a:ext uri="{FF2B5EF4-FFF2-40B4-BE49-F238E27FC236}">
                <a16:creationId xmlns:a16="http://schemas.microsoft.com/office/drawing/2014/main" id="{04D7876E-82C7-0C24-355E-8B5354226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445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25B28-AAA9-EFD7-E35F-DEC1640D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Social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competence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training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 (Theory)</a:t>
            </a:r>
            <a:endParaRPr lang="de-DE" sz="5000" dirty="0" err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FCB595-C5FA-1F68-A69F-9C8B063F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- the moderation is crucial for the children's motivation; there are three possibilities here: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-&gt; real: exercises are explained briefly, succinctly and straightforward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-&gt; imaginative: exercises are explained in a fabulous and imaginative way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-&gt; isomorphic: exercises are presented as metaphors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- the type of moderation is very important and must suit the children and the type of training (e.g. for adventure games, an imaginative moderation fits very well)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661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Kleidung, Im Haus, Person, Stuhl enthält.&#10;&#10;Beschreibung automatisch generiert.">
            <a:extLst>
              <a:ext uri="{FF2B5EF4-FFF2-40B4-BE49-F238E27FC236}">
                <a16:creationId xmlns:a16="http://schemas.microsoft.com/office/drawing/2014/main" id="{04D7876E-82C7-0C24-355E-8B5354226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445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25B28-AAA9-EFD7-E35F-DEC1640D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Social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competence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training</a:t>
            </a:r>
            <a:endParaRPr lang="de-DE" sz="5000" dirty="0" err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FCB595-C5FA-1F68-A69F-9C8B063F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31194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- is mostly done in grade 5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Reason: the pupils come to the grammar school together from many different primary schools, most of them do not know each other and so this contributes to a good class community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- the training can last from one afternoon to a whole school day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- optimally, the day is started with a joint breakfast or a joint lunch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- the training is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devided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 into 5 steps: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1. Get to know each other (5 – 15 minutes)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-&gt; typical games where class and coaches get to know each other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24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Kleidung, Im Haus, Person, Stuhl enthält.&#10;&#10;Beschreibung automatisch generiert.">
            <a:extLst>
              <a:ext uri="{FF2B5EF4-FFF2-40B4-BE49-F238E27FC236}">
                <a16:creationId xmlns:a16="http://schemas.microsoft.com/office/drawing/2014/main" id="{04D7876E-82C7-0C24-355E-8B5354226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445" b="1"/>
          <a:stretch/>
        </p:blipFill>
        <p:spPr>
          <a:xfrm>
            <a:off x="20" y="0"/>
            <a:ext cx="12191980" cy="68579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25B28-AAA9-EFD7-E35F-DEC1640D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687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Social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competence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training</a:t>
            </a:r>
            <a:endParaRPr lang="de-DE" sz="5000" dirty="0" err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FCB595-C5FA-1F68-A69F-9C8B063F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45844"/>
            <a:ext cx="10506456" cy="32659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2. Warm-up exercises (10 - 20 minutes)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 -&gt; Among other things, sporting games such as different types of "catch" to break the ice  and make contact with classmates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3. Group dynamic exercises (90 – 120 minutes)</a:t>
            </a:r>
            <a:endParaRPr lang="en-US" dirty="0">
              <a:highlight>
                <a:srgbClr val="000000"/>
              </a:highlight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 -&gt; Confidence and cooperation exercises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   -&gt; Several exercises, starting with small groups, which then get bigger and bigger until they become a large group until the group is one big group at the end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677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Kleidung, Im Haus, Person, Stuhl enthält.&#10;&#10;Beschreibung automatisch generiert.">
            <a:extLst>
              <a:ext uri="{FF2B5EF4-FFF2-40B4-BE49-F238E27FC236}">
                <a16:creationId xmlns:a16="http://schemas.microsoft.com/office/drawing/2014/main" id="{04D7876E-82C7-0C24-355E-8B5354226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6445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25B28-AAA9-EFD7-E35F-DEC1640D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687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Social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competence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training</a:t>
            </a:r>
            <a:endParaRPr lang="de-DE" sz="5000" dirty="0" err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FCB595-C5FA-1F68-A69F-9C8B063F8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45844"/>
            <a:ext cx="10506456" cy="32659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4. Closing phase (30 – 40 minutes)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-&gt; a reflection takes place with the help of appropriate games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-&gt; how was the day, what was fun, what was bad?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-&gt; Formulation of goals and rules for the coming time in the class, these are written on a large poster and hung up in the classroom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5. Review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+mn-lt"/>
                <a:cs typeface="+mn-lt"/>
              </a:rPr>
              <a:t>        -&gt; After a few weeks, the goals are reviewed with the help of the class teacher and the situation in the class is discussed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163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Wolke, Himmel, draußen, Baum enthält.&#10;&#10;Beschreibung automatisch generiert.">
            <a:extLst>
              <a:ext uri="{FF2B5EF4-FFF2-40B4-BE49-F238E27FC236}">
                <a16:creationId xmlns:a16="http://schemas.microsoft.com/office/drawing/2014/main" id="{893A2491-A02F-F5BE-5762-0480A4CA4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497" b="82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rgbClr val="FFFFFF"/>
                </a:solidFill>
                <a:ea typeface="+mj-lt"/>
                <a:cs typeface="+mj-lt"/>
              </a:rPr>
              <a:t>Thank</a:t>
            </a:r>
            <a:r>
              <a:rPr lang="de-DE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de-DE" dirty="0" err="1">
                <a:solidFill>
                  <a:srgbClr val="FFFFFF"/>
                </a:solidFill>
                <a:ea typeface="+mj-lt"/>
                <a:cs typeface="+mj-lt"/>
              </a:rPr>
              <a:t>you</a:t>
            </a:r>
            <a:r>
              <a:rPr lang="de-DE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de-DE" dirty="0" err="1">
                <a:solidFill>
                  <a:srgbClr val="FFFFFF"/>
                </a:solidFill>
                <a:ea typeface="+mj-lt"/>
                <a:cs typeface="+mj-lt"/>
              </a:rPr>
              <a:t>for</a:t>
            </a:r>
            <a:r>
              <a:rPr lang="de-DE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de-DE" dirty="0" err="1">
                <a:solidFill>
                  <a:srgbClr val="FFFFFF"/>
                </a:solidFill>
                <a:ea typeface="+mj-lt"/>
                <a:cs typeface="+mj-lt"/>
              </a:rPr>
              <a:t>your</a:t>
            </a:r>
            <a:r>
              <a:rPr lang="de-DE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de-DE" dirty="0" err="1">
                <a:solidFill>
                  <a:srgbClr val="FFFFFF"/>
                </a:solidFill>
                <a:ea typeface="+mj-lt"/>
                <a:cs typeface="+mj-lt"/>
              </a:rPr>
              <a:t>attention</a:t>
            </a:r>
            <a:r>
              <a:rPr lang="de-DE" dirty="0">
                <a:solidFill>
                  <a:srgbClr val="FFFFFF"/>
                </a:solidFill>
                <a:ea typeface="+mj-lt"/>
                <a:cs typeface="+mj-lt"/>
              </a:rPr>
              <a:t>!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85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Wolke, Himmel, draußen, Baum enthält.&#10;&#10;Beschreibung automatisch generiert.">
            <a:extLst>
              <a:ext uri="{FF2B5EF4-FFF2-40B4-BE49-F238E27FC236}">
                <a16:creationId xmlns:a16="http://schemas.microsoft.com/office/drawing/2014/main" id="{8F1181BF-8D79-8A52-5B10-E07B33209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97" b="8233"/>
          <a:stretch/>
        </p:blipFill>
        <p:spPr>
          <a:xfrm>
            <a:off x="0" y="-8544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FCD6F5-76EE-46A3-9E56-5AB68E00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FFFFFF"/>
                </a:solidFill>
                <a:ea typeface="Calibri Light"/>
                <a:cs typeface="Calibri Light"/>
              </a:rPr>
              <a:t>Outline </a:t>
            </a:r>
            <a:endParaRPr lang="de-DE" dirty="0">
              <a:solidFill>
                <a:srgbClr val="FFFFFF"/>
              </a:solidFill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896A71-EE73-13E4-4B5A-FC77DFAC8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Mediators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School paramedics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Prevention projects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Orientation of 5th graders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Forrest jump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Godparents 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Ladder jump</a:t>
            </a:r>
          </a:p>
          <a:p>
            <a:r>
              <a:rPr lang="en-US" dirty="0">
                <a:solidFill>
                  <a:srgbClr val="FFFFFF"/>
                </a:solidFill>
                <a:highlight>
                  <a:srgbClr val="000000"/>
                </a:highlight>
                <a:ea typeface="Calibri"/>
                <a:cs typeface="Calibri"/>
              </a:rPr>
              <a:t>Social competence training </a:t>
            </a:r>
          </a:p>
        </p:txBody>
      </p:sp>
    </p:spTree>
    <p:extLst>
      <p:ext uri="{BB962C8B-B14F-4D97-AF65-F5344CB8AC3E}">
        <p14:creationId xmlns:p14="http://schemas.microsoft.com/office/powerpoint/2010/main" val="3054696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Streitschlichter">
            <a:extLst>
              <a:ext uri="{FF2B5EF4-FFF2-40B4-BE49-F238E27FC236}">
                <a16:creationId xmlns:a16="http://schemas.microsoft.com/office/drawing/2014/main" id="{B9368724-64B1-3723-CE82-3CE9B497E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449" r="1107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3DE8A5-0FD0-FC4B-FDF9-D71DEE1D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Mediators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A8B86CBD-8346-5C3C-DA8F-E32A2BB6C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70449"/>
            <a:ext cx="10506456" cy="317804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Help (mostly younger) students solve arguments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3 day seminar + test to become a mediator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Step by step technique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emphasizing with each other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</a:t>
            </a:r>
            <a:r>
              <a:rPr lang="en-US" sz="200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-&gt; mirroring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differentiate: what am I feeling – what actually happened</a:t>
            </a:r>
          </a:p>
          <a:p>
            <a:pPr marL="342900" indent="-342900"/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"how do my actions affect the other person?"</a:t>
            </a:r>
          </a:p>
          <a:p>
            <a:pPr marL="342900" indent="-342900"/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Contract at the end (what will we change?)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everyone included signs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62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Person, Boden, Blau, Im Haus enthält.&#10;&#10;Beschreibung automatisch generiert.">
            <a:extLst>
              <a:ext uri="{FF2B5EF4-FFF2-40B4-BE49-F238E27FC236}">
                <a16:creationId xmlns:a16="http://schemas.microsoft.com/office/drawing/2014/main" id="{647ECCAC-7237-08AA-4E72-1A82A4F4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9277" b="157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3DE8A5-0FD0-FC4B-FDF9-D71DEE1D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School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paramedics</a:t>
            </a:r>
            <a:endParaRPr lang="de-DE" sz="5000" b="1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AF92F29-5110-F8E1-B64C-0FE070069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Voluntary class – once a week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Learn &amp; practice what to do in emergencies --&gt; test at the end of the year 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Students take turns in being "on call" in case of injury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3842431-5E30-EC55-70A5-B2F9399DBFB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325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nhaltsplatzhalter 2" descr="Prevention concepts: No room for abuse: beauftragte-missbrauch.de">
            <a:extLst>
              <a:ext uri="{FF2B5EF4-FFF2-40B4-BE49-F238E27FC236}">
                <a16:creationId xmlns:a16="http://schemas.microsoft.com/office/drawing/2014/main" id="{AB7CF8AF-EE2D-3C20-0301-7A7B787BF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F6C8E5-16D4-ABA0-8A5D-B96E5B31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1979247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Prevention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concepts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65A93F-BDD6-B808-9500-3ECF006EA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426893"/>
            <a:ext cx="10506456" cy="291464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Stark,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Stärker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, Wir (strong, stronger, us)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motto of the schools in Baden Württemberg for prevention for violence, addiction and about getting healthier 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Goal is to set those values from 5th grade on</a:t>
            </a:r>
          </a:p>
          <a:p>
            <a:pPr marL="342900" indent="-342900"/>
            <a:r>
              <a:rPr lang="en-US" sz="2000" b="1" u="sng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5th grade: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prevention programs for media safety (data protection, social media, cyber mobbing, etc.) through a media agent</a:t>
            </a:r>
          </a:p>
          <a:p>
            <a:pPr marL="342900" indent="-342900"/>
            <a:r>
              <a:rPr lang="en-US" sz="2000" b="1" u="sng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6th grade: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project media – dangers in the net focus on social media usage and its danger through the police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 -&gt; offer for the parents to get the same program</a:t>
            </a:r>
          </a:p>
        </p:txBody>
      </p:sp>
    </p:spTree>
    <p:extLst>
      <p:ext uri="{BB962C8B-B14F-4D97-AF65-F5344CB8AC3E}">
        <p14:creationId xmlns:p14="http://schemas.microsoft.com/office/powerpoint/2010/main" val="3468836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nhaltsplatzhalter 2" descr="Prevention concepts: No room for abuse: beauftragte-missbrauch.de">
            <a:extLst>
              <a:ext uri="{FF2B5EF4-FFF2-40B4-BE49-F238E27FC236}">
                <a16:creationId xmlns:a16="http://schemas.microsoft.com/office/drawing/2014/main" id="{AB7CF8AF-EE2D-3C20-0301-7A7B787BF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F6C8E5-16D4-ABA0-8A5D-B96E5B31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1979247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Prevention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concepts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65A93F-BDD6-B808-9500-3ECF006EA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426893"/>
            <a:ext cx="10506456" cy="307456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000" b="1" u="sng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7th grade: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-&gt; main focus : addiction prevention – both in the lessens themselves in projects but also trough                                           extracurricular sources : Police, etc. (parent seminar)</a:t>
            </a:r>
          </a:p>
          <a:p>
            <a:pPr marL="342900" indent="-342900"/>
            <a:r>
              <a:rPr lang="en-US" sz="2000" b="1" u="sng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8th grade: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-&gt; opportunity to take part in the project "Wehr dich-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aber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richtig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" (Defend yourself- but right) for violence prevention</a:t>
            </a:r>
          </a:p>
          <a:p>
            <a:pPr marL="342900" indent="-342900"/>
            <a:r>
              <a:rPr lang="en-US" sz="2000" b="1" u="sng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9th grade: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-&gt; "Fitness and healthy day" - day to show the students how to connect healthy diet, sport activity and          healthconsicous action</a:t>
            </a:r>
          </a:p>
          <a:p>
            <a:pPr marL="342900" indent="-342900"/>
            <a:r>
              <a:rPr lang="en-US" sz="2000" b="1" u="sng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Be smart - don’t start: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ea typeface="Calibri"/>
                <a:cs typeface="Calibri"/>
              </a:rPr>
              <a:t>   -&gt; contest for 6th to 8th grade to stop kids from smoking </a:t>
            </a:r>
          </a:p>
        </p:txBody>
      </p:sp>
    </p:spTree>
    <p:extLst>
      <p:ext uri="{BB962C8B-B14F-4D97-AF65-F5344CB8AC3E}">
        <p14:creationId xmlns:p14="http://schemas.microsoft.com/office/powerpoint/2010/main" val="128448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draußen, Baum, Kleidung, Person enthält.&#10;&#10;Beschreibung automatisch generiert.">
            <a:extLst>
              <a:ext uri="{FF2B5EF4-FFF2-40B4-BE49-F238E27FC236}">
                <a16:creationId xmlns:a16="http://schemas.microsoft.com/office/drawing/2014/main" id="{4CC5B160-30B4-C51D-98FB-DB68E5976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4203" b="79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061C1A-0904-866C-B165-05C83905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Orientation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of</a:t>
            </a:r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 5th </a:t>
            </a:r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graders</a:t>
            </a:r>
            <a:endParaRPr lang="de-DE" sz="5000" dirty="0" err="1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F87248-8778-1061-890F-18866CD5A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in the 5th grade you go for 3 days with the class teachers and all students to a youth hostel (mostly in the first weeks of school)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The community of the class is strengthened by games 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The class speakers are elected --&gt; after the students have gotten to know each other better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It is cooked and eaten together</a:t>
            </a:r>
          </a:p>
        </p:txBody>
      </p:sp>
    </p:spTree>
    <p:extLst>
      <p:ext uri="{BB962C8B-B14F-4D97-AF65-F5344CB8AC3E}">
        <p14:creationId xmlns:p14="http://schemas.microsoft.com/office/powerpoint/2010/main" val="2311077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Baum, draußen, Dschungel, Spielplatz enthält.&#10;&#10;Beschreibung automatisch generiert.">
            <a:extLst>
              <a:ext uri="{FF2B5EF4-FFF2-40B4-BE49-F238E27FC236}">
                <a16:creationId xmlns:a16="http://schemas.microsoft.com/office/drawing/2014/main" id="{5A272CD3-7A80-99ED-322C-4E7E4CAC3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666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FFDA57-C71D-2F70-6D7D-1CD1EC51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>
                <a:solidFill>
                  <a:schemeClr val="bg1"/>
                </a:solidFill>
                <a:ea typeface="Calibri Light"/>
                <a:cs typeface="Calibri Light"/>
              </a:rPr>
              <a:t>Forest jump</a:t>
            </a:r>
            <a:endParaRPr lang="de-DE" sz="5000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3154A3-A313-C84D-8C8F-DB8012228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in the 7th grade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trust between students (class community)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going beyond one’s own limits (e.g. fear of heights)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Procedure: jump from a tall tree and the class and a supervisor secure you with the help of a rope</a:t>
            </a:r>
          </a:p>
        </p:txBody>
      </p:sp>
    </p:spTree>
    <p:extLst>
      <p:ext uri="{BB962C8B-B14F-4D97-AF65-F5344CB8AC3E}">
        <p14:creationId xmlns:p14="http://schemas.microsoft.com/office/powerpoint/2010/main" val="2295979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Person, Kleidung, Menschliches Gesicht, Lernen enthält.&#10;&#10;Beschreibung automatisch generiert.">
            <a:extLst>
              <a:ext uri="{FF2B5EF4-FFF2-40B4-BE49-F238E27FC236}">
                <a16:creationId xmlns:a16="http://schemas.microsoft.com/office/drawing/2014/main" id="{43AEB106-EC84-2599-1905-FE509A3AE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111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02D697-22E9-3F9D-96EE-0B319047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de-DE" sz="5000" b="1" dirty="0" err="1">
                <a:solidFill>
                  <a:schemeClr val="bg1"/>
                </a:solidFill>
                <a:ea typeface="Calibri Light"/>
                <a:cs typeface="Calibri Light"/>
              </a:rPr>
              <a:t>Godpartents</a:t>
            </a:r>
            <a:endParaRPr lang="de-DE" sz="5000" dirty="0" err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D3CB49-F2B9-0607-B059-A9FED3C8A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Each new 5th grade gets several older students assigned as so-called godparents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The godparents help the new students to find their way around the school and are open to all questions</a:t>
            </a:r>
          </a:p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They spend time with the 5th graders again and again on the school day</a:t>
            </a:r>
          </a:p>
        </p:txBody>
      </p:sp>
    </p:spTree>
    <p:extLst>
      <p:ext uri="{BB962C8B-B14F-4D97-AF65-F5344CB8AC3E}">
        <p14:creationId xmlns:p14="http://schemas.microsoft.com/office/powerpoint/2010/main" val="3204638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Microsoft Office PowerPoint</Application>
  <PresentationFormat>Breitbild</PresentationFormat>
  <Paragraphs>105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Larissa</vt:lpstr>
      <vt:lpstr>Social Competences  at the GTO</vt:lpstr>
      <vt:lpstr>Outline </vt:lpstr>
      <vt:lpstr>Mediators</vt:lpstr>
      <vt:lpstr>School paramedics</vt:lpstr>
      <vt:lpstr>Prevention concepts </vt:lpstr>
      <vt:lpstr>Prevention concepts </vt:lpstr>
      <vt:lpstr>Orientation of 5th graders</vt:lpstr>
      <vt:lpstr>Forest jump</vt:lpstr>
      <vt:lpstr>Godpartents</vt:lpstr>
      <vt:lpstr>Ladder jump</vt:lpstr>
      <vt:lpstr>Social competence training (Theory)</vt:lpstr>
      <vt:lpstr>Social competence training (Theory)</vt:lpstr>
      <vt:lpstr>Social competence training (Theory)</vt:lpstr>
      <vt:lpstr>Social competence training</vt:lpstr>
      <vt:lpstr>Social competence training</vt:lpstr>
      <vt:lpstr>Social competence training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Machold</dc:creator>
  <cp:lastModifiedBy>Alexander Machold</cp:lastModifiedBy>
  <cp:revision>366</cp:revision>
  <dcterms:created xsi:type="dcterms:W3CDTF">2023-10-09T16:12:35Z</dcterms:created>
  <dcterms:modified xsi:type="dcterms:W3CDTF">2023-10-11T20:41:40Z</dcterms:modified>
</cp:coreProperties>
</file>